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9" r:id="rId2"/>
    <p:sldId id="260" r:id="rId3"/>
    <p:sldId id="258" r:id="rId4"/>
    <p:sldId id="261" r:id="rId5"/>
    <p:sldId id="262" r:id="rId6"/>
    <p:sldId id="263" r:id="rId7"/>
    <p:sldId id="265" r:id="rId8"/>
    <p:sldId id="266" r:id="rId9"/>
    <p:sldId id="267" r:id="rId10"/>
    <p:sldId id="268" r:id="rId11"/>
    <p:sldId id="264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3742"/>
    <a:srgbClr val="76A9DC"/>
    <a:srgbClr val="E7ECEA"/>
    <a:srgbClr val="62AA47"/>
    <a:srgbClr val="E7ECEB"/>
    <a:srgbClr val="748695"/>
    <a:srgbClr val="9467F9"/>
    <a:srgbClr val="874DE2"/>
    <a:srgbClr val="68DEC9"/>
    <a:srgbClr val="FB4C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5"/>
    <p:restoredTop sz="81644"/>
  </p:normalViewPr>
  <p:slideViewPr>
    <p:cSldViewPr snapToGrid="0" snapToObjects="1">
      <p:cViewPr>
        <p:scale>
          <a:sx n="81" d="100"/>
          <a:sy n="81" d="100"/>
        </p:scale>
        <p:origin x="360" y="384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29027-9A6D-DB4F-871F-B9096F6303B4}" type="datetimeFigureOut">
              <a:rPr lang="en-US" smtClean="0"/>
              <a:t>1/21/23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28EAD9-13C3-9941-B2D4-C75326856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3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1955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54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8382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934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72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36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630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9061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44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00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550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960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28EAD9-13C3-9941-B2D4-C753268569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08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AAE18-1DDB-EE47-B433-EAEF5BC87D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AAA00E-4649-9040-A068-60A94DDCE3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CEE33-DE0D-7A45-B584-78039CB69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5F4FE-25B1-824E-A5D1-AF1D70DBD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B2A28-0745-5949-B38F-683634087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52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D64AA-A648-1540-A80F-DCE867C25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4A60F5-CD88-AC46-92A1-5F0F674A19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54E73-40A0-C447-903A-9B2ADE69A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C5E63-ED01-3A43-B03F-0D94DC932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F2445-B38F-9C47-86B7-C30C40B2F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73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697B4E-1046-4B49-8540-D9310FD882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69720-77A5-BD45-B5E6-56750B4BE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42803-A06E-6D46-90E3-F6EA945AF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F1328-C75C-6B48-9663-2C7556A73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10CC7-BF2C-C549-974C-E75FCA2DF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88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32114-C07D-5948-9EF3-16AAE5F88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7D846-FEBF-0742-9B3F-D25956E6F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A17E9-D0FC-C643-80A9-9DCB238A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A2C206-2F5C-E848-96F2-96644FD3B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BC852-629B-004F-AAF5-76E584F7C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00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D0DBA-9F20-AD42-B074-679402880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9B539-14CA-C242-B287-59DB0FEF8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EC063-6DF8-3C47-8012-5BBDB6616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2178D-DE6A-7C4D-ABF8-B758652A9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71C65-85B1-8043-9F0E-ED597AED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288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4280E-651F-9D42-B42B-5D10BC83C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0B25C-436F-D445-8E55-415836B1A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1604F-5383-194A-82DC-A202AFB27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B2743-C81E-414A-9A89-61D708F27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902E30-96B8-6240-904F-56AB904E4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5D3417-6C62-3640-87C2-A51D8552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41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042B9-AC82-F542-B6C6-DFB063903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E7A49D-DA1C-4941-A5BF-0330F7753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E04C7-0AC7-3141-B2DD-B59D9B3012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B01BB9-11FE-D245-8927-34E00132C5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4B79B8-7592-9D46-88F4-42B7B9D35D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5577CE-72DA-3649-9000-C7B40AF2A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B7DA57-5919-004E-81AF-1C6441531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8C60AF-A574-EE49-8F37-88E49DC21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669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D076A-952A-5145-9C77-D03D52A45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EF1377-9E70-AC41-A3E3-24714BD79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7E29EB-0CBF-DC47-B7C4-BF8613AA0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1ECAD-DCB5-744F-9F2F-751301E9C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838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13AD4B-FAE8-D442-BB06-832BA193E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2D8909-38EB-F049-AB0D-4641F6810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85333-B290-E14D-93B5-D11F2C176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33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CB14-E79B-634C-BB45-54E2056F5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75A3A-B12E-7D41-9D7E-163B75E1A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206E0-D3DE-7448-9613-1D0F3489B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65FFDD-87C5-F647-8D8E-C37FC0EA9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0D7081-C3BD-374C-BF66-7E871CA93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06E3A8-21CB-1D48-A9E5-1E756C6F2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74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7CA41-C3AA-8A46-83F7-A7E1924B3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B3B4F5-6417-354E-839B-3795C67705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D983F4-019A-7449-9F4C-9BA9B3222C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ECBF0D-D3E7-A944-A473-C58CC6B68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E2A3AE-3D76-9B48-A1E1-1588F00A1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49D88-E375-E940-A707-D83F06B6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105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AAD6EB-54EF-EC49-AF7D-D84E28BF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E863E-551A-6B43-87FB-144E163F6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353C9-30DB-3C41-8A6B-9E970112B0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65F3A-61B5-E444-A51E-5F0CE493E66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4F730-8923-B246-ADCC-2FE6854A1E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E20B2-49EF-A948-815C-019E4B79FE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51A23-96C6-FD48-87B5-931796515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13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ctangle 335">
            <a:extLst>
              <a:ext uri="{FF2B5EF4-FFF2-40B4-BE49-F238E27FC236}">
                <a16:creationId xmlns:a16="http://schemas.microsoft.com/office/drawing/2014/main" id="{A08C1AAE-4CBE-5D40-ADB1-7C5C81C1581A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Subtitle 3">
            <a:extLst>
              <a:ext uri="{FF2B5EF4-FFF2-40B4-BE49-F238E27FC236}">
                <a16:creationId xmlns:a16="http://schemas.microsoft.com/office/drawing/2014/main" id="{8AF1E503-CC8B-3145-BF9B-676A6FCCA569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101" name="Subtitle 3">
            <a:extLst>
              <a:ext uri="{FF2B5EF4-FFF2-40B4-BE49-F238E27FC236}">
                <a16:creationId xmlns:a16="http://schemas.microsoft.com/office/drawing/2014/main" id="{2FEF0902-BFE1-DE40-857C-EE452CEE5EC7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E242142-4004-F09F-AFAF-C74EB6E8776A}"/>
              </a:ext>
            </a:extLst>
          </p:cNvPr>
          <p:cNvSpPr txBox="1">
            <a:spLocks/>
          </p:cNvSpPr>
          <p:nvPr/>
        </p:nvSpPr>
        <p:spPr>
          <a:xfrm>
            <a:off x="3274909" y="2382144"/>
            <a:ext cx="9144000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R Best Practices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08247B3-D961-7002-DBFA-EC78AE5E2FBE}"/>
              </a:ext>
            </a:extLst>
          </p:cNvPr>
          <p:cNvGrpSpPr/>
          <p:nvPr/>
        </p:nvGrpSpPr>
        <p:grpSpPr>
          <a:xfrm>
            <a:off x="907592" y="2002286"/>
            <a:ext cx="2166534" cy="2158448"/>
            <a:chOff x="665280" y="2242985"/>
            <a:chExt cx="1587132" cy="1581208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EE52E1A1-8751-25AE-9307-258E164189AE}"/>
                </a:ext>
              </a:extLst>
            </p:cNvPr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38219" y="2312958"/>
              <a:ext cx="1441255" cy="1441262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026" name="Picture 2" descr="RStudio Logo Usage Guidelines - RStudio">
              <a:extLst>
                <a:ext uri="{FF2B5EF4-FFF2-40B4-BE49-F238E27FC236}">
                  <a16:creationId xmlns:a16="http://schemas.microsoft.com/office/drawing/2014/main" id="{EE7DFF9A-C729-65A9-0767-95FD46943F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4751"/>
            <a:stretch/>
          </p:blipFill>
          <p:spPr bwMode="auto">
            <a:xfrm>
              <a:off x="665280" y="2242985"/>
              <a:ext cx="1587132" cy="15812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Title 1">
            <a:extLst>
              <a:ext uri="{FF2B5EF4-FFF2-40B4-BE49-F238E27FC236}">
                <a16:creationId xmlns:a16="http://schemas.microsoft.com/office/drawing/2014/main" id="{0BBF4DA1-1FB1-7258-BFBC-67BC4C47C111}"/>
              </a:ext>
            </a:extLst>
          </p:cNvPr>
          <p:cNvSpPr txBox="1">
            <a:spLocks/>
          </p:cNvSpPr>
          <p:nvPr/>
        </p:nvSpPr>
        <p:spPr>
          <a:xfrm>
            <a:off x="3304888" y="2989825"/>
            <a:ext cx="11234072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MPhil Population Health Sciences   |   Advanced Biostatistics for Epidemiology </a:t>
            </a:r>
          </a:p>
        </p:txBody>
      </p:sp>
    </p:spTree>
    <p:extLst>
      <p:ext uri="{BB962C8B-B14F-4D97-AF65-F5344CB8AC3E}">
        <p14:creationId xmlns:p14="http://schemas.microsoft.com/office/powerpoint/2010/main" val="4261900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DD1E9A-B168-6D77-95B9-D1C4C580D648}"/>
              </a:ext>
            </a:extLst>
          </p:cNvPr>
          <p:cNvSpPr txBox="1">
            <a:spLocks/>
          </p:cNvSpPr>
          <p:nvPr/>
        </p:nvSpPr>
        <p:spPr>
          <a:xfrm>
            <a:off x="1363250" y="5922471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style.tidyverse.org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index.html</a:t>
            </a:r>
            <a:endParaRPr lang="en-US" sz="1200" u="sng" dirty="0">
              <a:solidFill>
                <a:srgbClr val="76A9DC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A8BD842-3949-4EDD-418C-0CCF647659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45" r="6170" b="3215"/>
          <a:stretch/>
        </p:blipFill>
        <p:spPr>
          <a:xfrm>
            <a:off x="1420942" y="790200"/>
            <a:ext cx="9350117" cy="5277600"/>
          </a:xfrm>
          <a:prstGeom prst="roundRect">
            <a:avLst>
              <a:gd name="adj" fmla="val 2509"/>
            </a:avLst>
          </a:prstGeom>
          <a:ln w="19050">
            <a:solidFill>
              <a:srgbClr val="E7ECEB"/>
            </a:solidFill>
          </a:ln>
        </p:spPr>
      </p:pic>
      <p:sp>
        <p:nvSpPr>
          <p:cNvPr id="7" name="Subtitle 3">
            <a:extLst>
              <a:ext uri="{FF2B5EF4-FFF2-40B4-BE49-F238E27FC236}">
                <a16:creationId xmlns:a16="http://schemas.microsoft.com/office/drawing/2014/main" id="{0261FAB7-448B-D583-E6BB-DC8F0B31223A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2969665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pic>
        <p:nvPicPr>
          <p:cNvPr id="14" name="Picture 1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20578AF-6E0F-BE76-2EE6-7CF5891E1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704" y="722669"/>
            <a:ext cx="9226592" cy="5766620"/>
          </a:xfrm>
          <a:prstGeom prst="rect">
            <a:avLst/>
          </a:prstGeom>
        </p:spPr>
      </p:pic>
      <p:sp>
        <p:nvSpPr>
          <p:cNvPr id="15" name="Subtitle 3">
            <a:extLst>
              <a:ext uri="{FF2B5EF4-FFF2-40B4-BE49-F238E27FC236}">
                <a16:creationId xmlns:a16="http://schemas.microsoft.com/office/drawing/2014/main" id="{EB4B85A4-EBC0-81CA-4FA0-2ED3A91D2852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4176190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Reproducibility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202E5A9-5BF9-615B-978B-0950F3A60B3A}"/>
              </a:ext>
            </a:extLst>
          </p:cNvPr>
          <p:cNvSpPr txBox="1">
            <a:spLocks/>
          </p:cNvSpPr>
          <p:nvPr/>
        </p:nvSpPr>
        <p:spPr>
          <a:xfrm>
            <a:off x="981392" y="1379990"/>
            <a:ext cx="9144000" cy="38217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Avoid </a:t>
            </a:r>
            <a:r>
              <a:rPr lang="en-US" sz="2400" dirty="0" err="1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setwd</a:t>
            </a:r>
            <a:r>
              <a:rPr lang="en-US" sz="2400" dirty="0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</a:t>
            </a: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and </a:t>
            </a:r>
            <a:r>
              <a:rPr lang="en-US" sz="2400" dirty="0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rm(list = ls())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sz="1000" dirty="0">
              <a:solidFill>
                <a:srgbClr val="25374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400" dirty="0">
                <a:solidFill>
                  <a:srgbClr val="25374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Menlo" panose="020B0609030804020204" pitchFamily="49" charset="0"/>
                <a:cs typeface="Menlo" panose="020B0609030804020204" pitchFamily="49" charset="0"/>
              </a:rPr>
              <a:t>Use RStudio projects instead, and regularly restart your session</a:t>
            </a:r>
            <a:endParaRPr lang="en-US" sz="2400" dirty="0">
              <a:solidFill>
                <a:srgbClr val="25374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2400" dirty="0">
              <a:solidFill>
                <a:srgbClr val="253742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Don’t save your workspace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sz="10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	Start each session with a clean environment. To turn this off:</a:t>
            </a:r>
          </a:p>
          <a:p>
            <a:endParaRPr lang="en-US" sz="10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GB" sz="1400" dirty="0"/>
              <a:t>		Go to RStudio &gt; Preferences... </a:t>
            </a:r>
          </a:p>
          <a:p>
            <a:r>
              <a:rPr lang="en-GB" sz="1400" dirty="0"/>
              <a:t>		Uncheck the box for "Restore .</a:t>
            </a:r>
            <a:r>
              <a:rPr lang="en-GB" sz="1400" dirty="0" err="1"/>
              <a:t>RData</a:t>
            </a:r>
            <a:r>
              <a:rPr lang="en-GB" sz="1400" dirty="0"/>
              <a:t> into workspace at setup". </a:t>
            </a:r>
          </a:p>
          <a:p>
            <a:r>
              <a:rPr lang="en-GB" sz="1400" dirty="0"/>
              <a:t>		Set "Save workspace to .</a:t>
            </a:r>
            <a:r>
              <a:rPr lang="en-GB" sz="1400" dirty="0" err="1"/>
              <a:t>RData</a:t>
            </a:r>
            <a:r>
              <a:rPr lang="en-GB" sz="1400" dirty="0"/>
              <a:t> on exit" to "Never". </a:t>
            </a:r>
            <a:endParaRPr lang="en-US" sz="14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endParaRPr lang="en-US" sz="1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endParaRPr lang="en-US" sz="1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sz="2400" dirty="0">
              <a:solidFill>
                <a:srgbClr val="253742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>
                <a:solidFill>
                  <a:srgbClr val="253742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Use GitHub for version control and code dissemination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0661D509-50C7-7374-F203-E2704D472FF7}"/>
              </a:ext>
            </a:extLst>
          </p:cNvPr>
          <p:cNvSpPr txBox="1">
            <a:spLocks/>
          </p:cNvSpPr>
          <p:nvPr/>
        </p:nvSpPr>
        <p:spPr>
          <a:xfrm>
            <a:off x="3913515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2388686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Rectangle 335">
            <a:extLst>
              <a:ext uri="{FF2B5EF4-FFF2-40B4-BE49-F238E27FC236}">
                <a16:creationId xmlns:a16="http://schemas.microsoft.com/office/drawing/2014/main" id="{A08C1AAE-4CBE-5D40-ADB1-7C5C81C1581A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Subtitle 3">
            <a:extLst>
              <a:ext uri="{FF2B5EF4-FFF2-40B4-BE49-F238E27FC236}">
                <a16:creationId xmlns:a16="http://schemas.microsoft.com/office/drawing/2014/main" id="{8AF1E503-CC8B-3145-BF9B-676A6FCCA569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E242142-4004-F09F-AFAF-C74EB6E8776A}"/>
              </a:ext>
            </a:extLst>
          </p:cNvPr>
          <p:cNvSpPr txBox="1">
            <a:spLocks/>
          </p:cNvSpPr>
          <p:nvPr/>
        </p:nvSpPr>
        <p:spPr>
          <a:xfrm>
            <a:off x="2853175" y="1399703"/>
            <a:ext cx="9144000" cy="38217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  <a:p>
            <a:endParaRPr lang="en-US" sz="7200" b="1" dirty="0">
              <a:solidFill>
                <a:srgbClr val="253742"/>
              </a:solidFill>
              <a:latin typeface="Source Sans Pro SemiBold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40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  <a:p>
            <a:endParaRPr lang="en-US" sz="7200" b="1" dirty="0">
              <a:solidFill>
                <a:srgbClr val="253742"/>
              </a:solidFill>
              <a:latin typeface="Source Sans Pro SemiBold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40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Reproducibility</a:t>
            </a:r>
          </a:p>
        </p:txBody>
      </p:sp>
      <p:sp>
        <p:nvSpPr>
          <p:cNvPr id="4" name="Circle">
            <a:extLst>
              <a:ext uri="{FF2B5EF4-FFF2-40B4-BE49-F238E27FC236}">
                <a16:creationId xmlns:a16="http://schemas.microsoft.com/office/drawing/2014/main" id="{D469E07A-9FF7-8CBC-145F-BD68B9F2FB1F}"/>
              </a:ext>
            </a:extLst>
          </p:cNvPr>
          <p:cNvSpPr/>
          <p:nvPr/>
        </p:nvSpPr>
        <p:spPr>
          <a:xfrm>
            <a:off x="1353727" y="1158461"/>
            <a:ext cx="1200690" cy="1200690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5" name="Circle">
            <a:extLst>
              <a:ext uri="{FF2B5EF4-FFF2-40B4-BE49-F238E27FC236}">
                <a16:creationId xmlns:a16="http://schemas.microsoft.com/office/drawing/2014/main" id="{AB1D9F1D-A01F-FBE3-8BF7-FA37D5E54612}"/>
              </a:ext>
            </a:extLst>
          </p:cNvPr>
          <p:cNvSpPr/>
          <p:nvPr/>
        </p:nvSpPr>
        <p:spPr>
          <a:xfrm>
            <a:off x="1353727" y="2702752"/>
            <a:ext cx="1200690" cy="1200690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6" name="Circle">
            <a:extLst>
              <a:ext uri="{FF2B5EF4-FFF2-40B4-BE49-F238E27FC236}">
                <a16:creationId xmlns:a16="http://schemas.microsoft.com/office/drawing/2014/main" id="{4F80A03E-F055-3DD8-0D42-1498154EE6D1}"/>
              </a:ext>
            </a:extLst>
          </p:cNvPr>
          <p:cNvSpPr/>
          <p:nvPr/>
        </p:nvSpPr>
        <p:spPr>
          <a:xfrm>
            <a:off x="1353727" y="4239865"/>
            <a:ext cx="1200690" cy="1200690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pic>
        <p:nvPicPr>
          <p:cNvPr id="19" name="Image" descr="Image">
            <a:extLst>
              <a:ext uri="{FF2B5EF4-FFF2-40B4-BE49-F238E27FC236}">
                <a16:creationId xmlns:a16="http://schemas.microsoft.com/office/drawing/2014/main" id="{852962DF-A5C7-74D8-6D25-3DE7BAEE2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212" y="1486557"/>
            <a:ext cx="664726" cy="52717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Image" descr="Image">
            <a:extLst>
              <a:ext uri="{FF2B5EF4-FFF2-40B4-BE49-F238E27FC236}">
                <a16:creationId xmlns:a16="http://schemas.microsoft.com/office/drawing/2014/main" id="{2D8C0C26-39D2-1225-E696-1E9D7D0BA6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0820" y="2969608"/>
            <a:ext cx="582405" cy="6819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" name="Image" descr="Image">
            <a:extLst>
              <a:ext uri="{FF2B5EF4-FFF2-40B4-BE49-F238E27FC236}">
                <a16:creationId xmlns:a16="http://schemas.microsoft.com/office/drawing/2014/main" id="{2FDF394E-09B2-7F6F-0EB2-05EAECC8DF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820" y="4493292"/>
            <a:ext cx="661006" cy="68531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ubtitle 3">
            <a:extLst>
              <a:ext uri="{FF2B5EF4-FFF2-40B4-BE49-F238E27FC236}">
                <a16:creationId xmlns:a16="http://schemas.microsoft.com/office/drawing/2014/main" id="{1EC42473-8EF8-DEE4-BA36-246337BF3A49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4230519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4FD7A66-DE2E-F73E-DDCA-00FAA5F94B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75"/>
          <a:stretch/>
        </p:blipFill>
        <p:spPr>
          <a:xfrm>
            <a:off x="1325097" y="795478"/>
            <a:ext cx="9540000" cy="5278283"/>
          </a:xfrm>
          <a:prstGeom prst="roundRect">
            <a:avLst>
              <a:gd name="adj" fmla="val 3362"/>
            </a:avLst>
          </a:prstGeom>
          <a:ln w="19050">
            <a:solidFill>
              <a:srgbClr val="E7ECEB"/>
            </a:solidFill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B1A6B58-FEDF-AAA4-EA80-EBD0518E32CD}"/>
              </a:ext>
            </a:extLst>
          </p:cNvPr>
          <p:cNvSpPr txBox="1">
            <a:spLocks/>
          </p:cNvSpPr>
          <p:nvPr/>
        </p:nvSpPr>
        <p:spPr>
          <a:xfrm>
            <a:off x="1348496" y="5936283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kdestasio.github.io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/post/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r_best_practices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3E0953B-2F8F-B2CF-C3CB-388B193A18A3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1631141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414307-60AC-CEAA-4E93-2D70931E5FE0}"/>
              </a:ext>
            </a:extLst>
          </p:cNvPr>
          <p:cNvSpPr txBox="1">
            <a:spLocks/>
          </p:cNvSpPr>
          <p:nvPr/>
        </p:nvSpPr>
        <p:spPr>
          <a:xfrm>
            <a:off x="1348496" y="5936283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kdestasio.github.io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/post/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r_best_practices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66108A-DE1F-A15C-BA36-E71AE4D5E4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75"/>
          <a:stretch/>
        </p:blipFill>
        <p:spPr>
          <a:xfrm>
            <a:off x="1325097" y="795478"/>
            <a:ext cx="9540000" cy="5278285"/>
          </a:xfrm>
          <a:prstGeom prst="roundRect">
            <a:avLst>
              <a:gd name="adj" fmla="val 3451"/>
            </a:avLst>
          </a:prstGeom>
          <a:ln w="19050">
            <a:solidFill>
              <a:srgbClr val="E7ECEB"/>
            </a:solidFill>
          </a:ln>
        </p:spPr>
      </p:pic>
      <p:sp>
        <p:nvSpPr>
          <p:cNvPr id="6" name="Subtitle 3">
            <a:extLst>
              <a:ext uri="{FF2B5EF4-FFF2-40B4-BE49-F238E27FC236}">
                <a16:creationId xmlns:a16="http://schemas.microsoft.com/office/drawing/2014/main" id="{71D03075-AB72-AC68-3275-72432A72CA47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2356424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4F52FB-F264-EA51-FEA7-FBBC4AE26C34}"/>
              </a:ext>
            </a:extLst>
          </p:cNvPr>
          <p:cNvGrpSpPr/>
          <p:nvPr/>
        </p:nvGrpSpPr>
        <p:grpSpPr>
          <a:xfrm>
            <a:off x="414568" y="1202451"/>
            <a:ext cx="11362864" cy="2337162"/>
            <a:chOff x="435846" y="1202451"/>
            <a:chExt cx="11362864" cy="2337162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8CC7A68C-40EA-7468-D203-B5F67CE61666}"/>
                </a:ext>
              </a:extLst>
            </p:cNvPr>
            <p:cNvSpPr/>
            <p:nvPr/>
          </p:nvSpPr>
          <p:spPr>
            <a:xfrm>
              <a:off x="435846" y="1202451"/>
              <a:ext cx="11362864" cy="2337162"/>
            </a:xfrm>
            <a:prstGeom prst="roundRect">
              <a:avLst>
                <a:gd name="adj" fmla="val 2042"/>
              </a:avLst>
            </a:prstGeom>
            <a:solidFill>
              <a:srgbClr val="F5F5F5"/>
            </a:solidFill>
            <a:ln w="19050">
              <a:solidFill>
                <a:srgbClr val="CCCC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80918D-1FE8-71C0-CDF9-B3150CBD3664}"/>
                </a:ext>
              </a:extLst>
            </p:cNvPr>
            <p:cNvSpPr txBox="1"/>
            <p:nvPr/>
          </p:nvSpPr>
          <p:spPr>
            <a:xfrm>
              <a:off x="560319" y="1321615"/>
              <a:ext cx="3687097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project</a:t>
              </a: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</a:t>
              </a:r>
              <a:r>
                <a:rPr lang="en-GB" sz="1600" dirty="0" err="1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README.md</a:t>
              </a:r>
              <a:endParaRPr lang="en-US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code</a:t>
              </a: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data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doc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figs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</a:t>
              </a:r>
              <a:r>
                <a:rPr lang="en-GB" sz="1600" dirty="0" err="1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src</a:t>
              </a:r>
              <a:endParaRPr lang="en-GB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└── output</a:t>
              </a:r>
              <a:endParaRPr lang="en-US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11" name="Line">
            <a:extLst>
              <a:ext uri="{FF2B5EF4-FFF2-40B4-BE49-F238E27FC236}">
                <a16:creationId xmlns:a16="http://schemas.microsoft.com/office/drawing/2014/main" id="{6483A7F0-03AA-BC0C-1577-C0240BEB3690}"/>
              </a:ext>
            </a:extLst>
          </p:cNvPr>
          <p:cNvSpPr/>
          <p:nvPr/>
        </p:nvSpPr>
        <p:spPr>
          <a:xfrm>
            <a:off x="287977" y="3804599"/>
            <a:ext cx="11616046" cy="0"/>
          </a:xfrm>
          <a:prstGeom prst="line">
            <a:avLst/>
          </a:prstGeom>
          <a:ln w="38100" cap="rnd">
            <a:solidFill>
              <a:srgbClr val="D3D7D7"/>
            </a:solidFill>
            <a:custDash>
              <a:ds d="100000" sp="200000"/>
            </a:custDash>
            <a:miter lim="400000"/>
          </a:ln>
        </p:spPr>
        <p:txBody>
          <a:bodyPr lIns="0" tIns="0" rIns="0" bIns="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" name="Circle">
            <a:extLst>
              <a:ext uri="{FF2B5EF4-FFF2-40B4-BE49-F238E27FC236}">
                <a16:creationId xmlns:a16="http://schemas.microsoft.com/office/drawing/2014/main" id="{7B2DBB4A-63D9-3F07-7795-2C33B3EBB0FD}"/>
              </a:ext>
            </a:extLst>
          </p:cNvPr>
          <p:cNvSpPr/>
          <p:nvPr/>
        </p:nvSpPr>
        <p:spPr>
          <a:xfrm>
            <a:off x="484393" y="4020024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>
              <a:solidFill>
                <a:srgbClr val="76A9DC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6387AE-1744-9334-71C5-E7CBDBF21A43}"/>
              </a:ext>
            </a:extLst>
          </p:cNvPr>
          <p:cNvSpPr txBox="1"/>
          <p:nvPr/>
        </p:nvSpPr>
        <p:spPr>
          <a:xfrm>
            <a:off x="550273" y="4089171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DE83EE-A4CE-1826-6D74-367C8C639FA3}"/>
              </a:ext>
            </a:extLst>
          </p:cNvPr>
          <p:cNvSpPr txBox="1"/>
          <p:nvPr/>
        </p:nvSpPr>
        <p:spPr>
          <a:xfrm>
            <a:off x="1361184" y="4003802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README.md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5AB1FB7-E2F7-929B-F588-0B0557E2210E}"/>
              </a:ext>
            </a:extLst>
          </p:cNvPr>
          <p:cNvSpPr txBox="1">
            <a:spLocks/>
          </p:cNvSpPr>
          <p:nvPr/>
        </p:nvSpPr>
        <p:spPr>
          <a:xfrm>
            <a:off x="1361184" y="4045402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a description of the project and a brief summary of for each file and folder in the project.</a:t>
            </a:r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F8F4F4BB-1426-41EE-6D35-EA286C62996B}"/>
              </a:ext>
            </a:extLst>
          </p:cNvPr>
          <p:cNvSpPr/>
          <p:nvPr/>
        </p:nvSpPr>
        <p:spPr>
          <a:xfrm>
            <a:off x="484393" y="5027126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49B694-555E-0959-876D-F4D6E3D249D8}"/>
              </a:ext>
            </a:extLst>
          </p:cNvPr>
          <p:cNvSpPr txBox="1"/>
          <p:nvPr/>
        </p:nvSpPr>
        <p:spPr>
          <a:xfrm>
            <a:off x="550273" y="5096273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9B086F-82A3-0430-DC8C-1C5B158C4DE5}"/>
              </a:ext>
            </a:extLst>
          </p:cNvPr>
          <p:cNvSpPr txBox="1"/>
          <p:nvPr/>
        </p:nvSpPr>
        <p:spPr>
          <a:xfrm>
            <a:off x="1361184" y="5010904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code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4591AC0-F7A9-7C47-FD84-6C7624E38CE6}"/>
              </a:ext>
            </a:extLst>
          </p:cNvPr>
          <p:cNvSpPr txBox="1">
            <a:spLocks/>
          </p:cNvSpPr>
          <p:nvPr/>
        </p:nvSpPr>
        <p:spPr>
          <a:xfrm>
            <a:off x="1361184" y="5028230"/>
            <a:ext cx="3995041" cy="11385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analysis code, numbered sequentially:</a:t>
            </a:r>
          </a:p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01_prepare_raw_data.R</a:t>
            </a:r>
          </a:p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02_prepare_baseline.R</a:t>
            </a:r>
          </a:p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0" name="Circle">
            <a:extLst>
              <a:ext uri="{FF2B5EF4-FFF2-40B4-BE49-F238E27FC236}">
                <a16:creationId xmlns:a16="http://schemas.microsoft.com/office/drawing/2014/main" id="{9BDDE037-223A-DE8B-DC87-EE8771130548}"/>
              </a:ext>
            </a:extLst>
          </p:cNvPr>
          <p:cNvSpPr/>
          <p:nvPr/>
        </p:nvSpPr>
        <p:spPr>
          <a:xfrm>
            <a:off x="5983094" y="4020024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1B9426-1699-2ED5-90DE-3459D329EBFB}"/>
              </a:ext>
            </a:extLst>
          </p:cNvPr>
          <p:cNvSpPr txBox="1"/>
          <p:nvPr/>
        </p:nvSpPr>
        <p:spPr>
          <a:xfrm>
            <a:off x="6048974" y="4089171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D89F2B-87FC-48E1-88B1-C6142F99C708}"/>
              </a:ext>
            </a:extLst>
          </p:cNvPr>
          <p:cNvSpPr txBox="1"/>
          <p:nvPr/>
        </p:nvSpPr>
        <p:spPr>
          <a:xfrm>
            <a:off x="6859885" y="4003802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data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493FE48-A8BE-AEA3-9AEA-CB096530D61D}"/>
              </a:ext>
            </a:extLst>
          </p:cNvPr>
          <p:cNvSpPr txBox="1">
            <a:spLocks/>
          </p:cNvSpPr>
          <p:nvPr/>
        </p:nvSpPr>
        <p:spPr>
          <a:xfrm>
            <a:off x="6859885" y="4045402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the raw data files used in the project. These files should not be altered and are ideally read-only.</a:t>
            </a:r>
          </a:p>
        </p:txBody>
      </p:sp>
      <p:sp>
        <p:nvSpPr>
          <p:cNvPr id="24" name="Circle">
            <a:extLst>
              <a:ext uri="{FF2B5EF4-FFF2-40B4-BE49-F238E27FC236}">
                <a16:creationId xmlns:a16="http://schemas.microsoft.com/office/drawing/2014/main" id="{2D50F120-D9B5-7BA2-5C67-4116DDC254C2}"/>
              </a:ext>
            </a:extLst>
          </p:cNvPr>
          <p:cNvSpPr/>
          <p:nvPr/>
        </p:nvSpPr>
        <p:spPr>
          <a:xfrm>
            <a:off x="5983094" y="5027126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933CB82-C32A-F751-A7D9-635BDD2FCEC6}"/>
              </a:ext>
            </a:extLst>
          </p:cNvPr>
          <p:cNvSpPr txBox="1"/>
          <p:nvPr/>
        </p:nvSpPr>
        <p:spPr>
          <a:xfrm>
            <a:off x="6034460" y="5096273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E51501-9472-5186-B64A-8776416DC8C0}"/>
              </a:ext>
            </a:extLst>
          </p:cNvPr>
          <p:cNvSpPr txBox="1"/>
          <p:nvPr/>
        </p:nvSpPr>
        <p:spPr>
          <a:xfrm>
            <a:off x="6859885" y="5010904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doc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D25F8CAC-38AE-2EDE-0BE4-9E5894B9C486}"/>
              </a:ext>
            </a:extLst>
          </p:cNvPr>
          <p:cNvSpPr txBox="1">
            <a:spLocks/>
          </p:cNvSpPr>
          <p:nvPr/>
        </p:nvSpPr>
        <p:spPr>
          <a:xfrm>
            <a:off x="6859885" y="5035725"/>
            <a:ext cx="3995041" cy="11385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E5C7A021-20A2-8782-B80D-0FD9A69EBB61}"/>
              </a:ext>
            </a:extLst>
          </p:cNvPr>
          <p:cNvSpPr txBox="1">
            <a:spLocks/>
          </p:cNvSpPr>
          <p:nvPr/>
        </p:nvSpPr>
        <p:spPr>
          <a:xfrm>
            <a:off x="6859885" y="5064175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any manuscripts or interim summaries produced with the project.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759276C-DEE3-65DA-8CF5-199878614ECE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326803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ED43DDE-74C8-FF3F-ED15-430F3A023A1F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Project Organisation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657C8B8-89FF-05BA-AA6C-A66C800AA830}"/>
              </a:ext>
            </a:extLst>
          </p:cNvPr>
          <p:cNvGrpSpPr/>
          <p:nvPr/>
        </p:nvGrpSpPr>
        <p:grpSpPr>
          <a:xfrm>
            <a:off x="414568" y="1202451"/>
            <a:ext cx="11362864" cy="2337162"/>
            <a:chOff x="435846" y="1202451"/>
            <a:chExt cx="11362864" cy="2337162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FAAF5D7A-BAB4-27F8-63A2-D06DF01D393B}"/>
                </a:ext>
              </a:extLst>
            </p:cNvPr>
            <p:cNvSpPr/>
            <p:nvPr/>
          </p:nvSpPr>
          <p:spPr>
            <a:xfrm>
              <a:off x="435846" y="1202451"/>
              <a:ext cx="11362864" cy="2337162"/>
            </a:xfrm>
            <a:prstGeom prst="roundRect">
              <a:avLst>
                <a:gd name="adj" fmla="val 2042"/>
              </a:avLst>
            </a:prstGeom>
            <a:solidFill>
              <a:srgbClr val="F5F5F5"/>
            </a:solidFill>
            <a:ln w="19050">
              <a:solidFill>
                <a:srgbClr val="CCCC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FFE275D-659C-E8E2-9ABA-3F07BC27C5A2}"/>
                </a:ext>
              </a:extLst>
            </p:cNvPr>
            <p:cNvSpPr txBox="1"/>
            <p:nvPr/>
          </p:nvSpPr>
          <p:spPr>
            <a:xfrm>
              <a:off x="560319" y="1321615"/>
              <a:ext cx="3687097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project</a:t>
              </a: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</a:t>
              </a:r>
              <a:r>
                <a:rPr lang="en-GB" sz="1600" dirty="0" err="1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README.md</a:t>
              </a:r>
              <a:endParaRPr lang="en-US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code</a:t>
              </a:r>
            </a:p>
            <a:p>
              <a:r>
                <a:rPr lang="en-US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</a:t>
              </a:r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├── data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doc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figs</a:t>
              </a: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├── </a:t>
              </a:r>
              <a:r>
                <a:rPr lang="en-GB" sz="1600" dirty="0" err="1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src</a:t>
              </a:r>
              <a:endParaRPr lang="en-GB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  <a:p>
              <a:r>
                <a:rPr lang="en-GB" sz="1600" dirty="0">
                  <a:solidFill>
                    <a:srgbClr val="4C4D4F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    └── output</a:t>
              </a:r>
              <a:endParaRPr lang="en-US" sz="1600" dirty="0">
                <a:solidFill>
                  <a:srgbClr val="4C4D4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30" name="Line">
            <a:extLst>
              <a:ext uri="{FF2B5EF4-FFF2-40B4-BE49-F238E27FC236}">
                <a16:creationId xmlns:a16="http://schemas.microsoft.com/office/drawing/2014/main" id="{68C8D06C-F393-1AE1-62DA-2B9A0FB08259}"/>
              </a:ext>
            </a:extLst>
          </p:cNvPr>
          <p:cNvSpPr/>
          <p:nvPr/>
        </p:nvSpPr>
        <p:spPr>
          <a:xfrm>
            <a:off x="287977" y="3804599"/>
            <a:ext cx="11616046" cy="0"/>
          </a:xfrm>
          <a:prstGeom prst="line">
            <a:avLst/>
          </a:prstGeom>
          <a:ln w="38100" cap="rnd">
            <a:solidFill>
              <a:srgbClr val="D3D7D7"/>
            </a:solidFill>
            <a:custDash>
              <a:ds d="100000" sp="200000"/>
            </a:custDash>
            <a:miter lim="400000"/>
          </a:ln>
        </p:spPr>
        <p:txBody>
          <a:bodyPr lIns="0" tIns="0" rIns="0" bIns="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" name="Circle">
            <a:extLst>
              <a:ext uri="{FF2B5EF4-FFF2-40B4-BE49-F238E27FC236}">
                <a16:creationId xmlns:a16="http://schemas.microsoft.com/office/drawing/2014/main" id="{C78D975E-2842-0538-AF1B-41F6EACBA668}"/>
              </a:ext>
            </a:extLst>
          </p:cNvPr>
          <p:cNvSpPr/>
          <p:nvPr/>
        </p:nvSpPr>
        <p:spPr>
          <a:xfrm>
            <a:off x="484393" y="4020024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BD22C4D-CAF4-E697-EAC7-105F56687B63}"/>
              </a:ext>
            </a:extLst>
          </p:cNvPr>
          <p:cNvSpPr txBox="1"/>
          <p:nvPr/>
        </p:nvSpPr>
        <p:spPr>
          <a:xfrm>
            <a:off x="550273" y="4089171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40BDBA7-17D6-688C-0A02-9EB6FD674F19}"/>
              </a:ext>
            </a:extLst>
          </p:cNvPr>
          <p:cNvSpPr txBox="1"/>
          <p:nvPr/>
        </p:nvSpPr>
        <p:spPr>
          <a:xfrm>
            <a:off x="1361184" y="4003802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figs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E8045A6A-2E43-28BC-349E-14C7EFD2A14B}"/>
              </a:ext>
            </a:extLst>
          </p:cNvPr>
          <p:cNvSpPr txBox="1">
            <a:spLocks/>
          </p:cNvSpPr>
          <p:nvPr/>
        </p:nvSpPr>
        <p:spPr>
          <a:xfrm>
            <a:off x="1361184" y="4045402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any plots, images, tables, or figures created and saved by your code. It should be possible to delete and regenerate this folder with the scripts in the project folder.</a:t>
            </a:r>
          </a:p>
        </p:txBody>
      </p:sp>
      <p:sp>
        <p:nvSpPr>
          <p:cNvPr id="35" name="Circle">
            <a:extLst>
              <a:ext uri="{FF2B5EF4-FFF2-40B4-BE49-F238E27FC236}">
                <a16:creationId xmlns:a16="http://schemas.microsoft.com/office/drawing/2014/main" id="{B3B6A8D1-30BB-A0F1-D6DE-4E82508148C6}"/>
              </a:ext>
            </a:extLst>
          </p:cNvPr>
          <p:cNvSpPr/>
          <p:nvPr/>
        </p:nvSpPr>
        <p:spPr>
          <a:xfrm>
            <a:off x="484393" y="5027126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32E1E53-FE29-A8BD-EC1C-02EF570BDFE2}"/>
              </a:ext>
            </a:extLst>
          </p:cNvPr>
          <p:cNvSpPr txBox="1"/>
          <p:nvPr/>
        </p:nvSpPr>
        <p:spPr>
          <a:xfrm>
            <a:off x="535759" y="5096273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6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A8A372A-4B30-6235-D375-E9E9E1CA50C4}"/>
              </a:ext>
            </a:extLst>
          </p:cNvPr>
          <p:cNvSpPr txBox="1"/>
          <p:nvPr/>
        </p:nvSpPr>
        <p:spPr>
          <a:xfrm>
            <a:off x="1361184" y="5010904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253742"/>
                </a:solidFill>
                <a:latin typeface="Source Sans Pro SemiBold" panose="020B0503030403020204" pitchFamily="34" charset="0"/>
              </a:rPr>
              <a:t>src</a:t>
            </a:r>
            <a:endParaRPr lang="en-US" b="1" dirty="0">
              <a:solidFill>
                <a:srgbClr val="253742"/>
              </a:solidFill>
              <a:latin typeface="Source Sans Pro SemiBold" panose="020B0503030403020204" pitchFamily="34" charset="0"/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B411FCC1-D586-57DB-9916-727C0133027A}"/>
              </a:ext>
            </a:extLst>
          </p:cNvPr>
          <p:cNvSpPr txBox="1">
            <a:spLocks/>
          </p:cNvSpPr>
          <p:nvPr/>
        </p:nvSpPr>
        <p:spPr>
          <a:xfrm>
            <a:off x="1361184" y="5277861"/>
            <a:ext cx="3995041" cy="826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An </a:t>
            </a:r>
            <a:r>
              <a:rPr lang="en-US" sz="1200" u="sng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optional</a:t>
            </a:r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folder for any files you may want to </a:t>
            </a:r>
            <a:r>
              <a:rPr lang="en-US" sz="1000" dirty="0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source() </a:t>
            </a:r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 your scripts. This is not code that is run. For example, simple </a:t>
            </a:r>
            <a:r>
              <a:rPr lang="en-US" sz="1000" dirty="0">
                <a:solidFill>
                  <a:srgbClr val="76A9DC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.R </a:t>
            </a:r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files containing functions.</a:t>
            </a:r>
          </a:p>
        </p:txBody>
      </p:sp>
      <p:sp>
        <p:nvSpPr>
          <p:cNvPr id="39" name="Circle">
            <a:extLst>
              <a:ext uri="{FF2B5EF4-FFF2-40B4-BE49-F238E27FC236}">
                <a16:creationId xmlns:a16="http://schemas.microsoft.com/office/drawing/2014/main" id="{75AAC16B-C129-71CE-FE27-503FAEFD7BED}"/>
              </a:ext>
            </a:extLst>
          </p:cNvPr>
          <p:cNvSpPr/>
          <p:nvPr/>
        </p:nvSpPr>
        <p:spPr>
          <a:xfrm>
            <a:off x="5983094" y="4020024"/>
            <a:ext cx="722616" cy="722616"/>
          </a:xfrm>
          <a:prstGeom prst="ellipse">
            <a:avLst/>
          </a:prstGeom>
          <a:solidFill>
            <a:srgbClr val="76A9D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B16C08A-6564-D577-D688-1812F3641431}"/>
              </a:ext>
            </a:extLst>
          </p:cNvPr>
          <p:cNvSpPr txBox="1"/>
          <p:nvPr/>
        </p:nvSpPr>
        <p:spPr>
          <a:xfrm>
            <a:off x="6034460" y="4089171"/>
            <a:ext cx="6194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ource Sans Pro" panose="020B0503030403020204" pitchFamily="34" charset="0"/>
              </a:rPr>
              <a:t>7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A5E9CC7-7737-FD70-EC0B-38CAD15B08FC}"/>
              </a:ext>
            </a:extLst>
          </p:cNvPr>
          <p:cNvSpPr txBox="1"/>
          <p:nvPr/>
        </p:nvSpPr>
        <p:spPr>
          <a:xfrm>
            <a:off x="6859885" y="4003802"/>
            <a:ext cx="242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253742"/>
                </a:solidFill>
                <a:latin typeface="Source Sans Pro SemiBold" panose="020B0503030403020204" pitchFamily="34" charset="0"/>
              </a:rPr>
              <a:t>output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1FA04D30-617A-87FA-0708-5DD06C99ACFC}"/>
              </a:ext>
            </a:extLst>
          </p:cNvPr>
          <p:cNvSpPr txBox="1">
            <a:spLocks/>
          </p:cNvSpPr>
          <p:nvPr/>
        </p:nvSpPr>
        <p:spPr>
          <a:xfrm>
            <a:off x="6859885" y="4045402"/>
            <a:ext cx="3995041" cy="1061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rgbClr val="4C4D4F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Contains non-figure objects created by the scripts. For example, processed data or logs.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0AB287FC-64E7-3F93-9AAD-5C0AF8F19814}"/>
              </a:ext>
            </a:extLst>
          </p:cNvPr>
          <p:cNvSpPr txBox="1">
            <a:spLocks/>
          </p:cNvSpPr>
          <p:nvPr/>
        </p:nvSpPr>
        <p:spPr>
          <a:xfrm>
            <a:off x="6859885" y="5035725"/>
            <a:ext cx="3995041" cy="11385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200" dirty="0">
              <a:solidFill>
                <a:srgbClr val="4C4D4F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1805D448-BD4B-A1A8-23D7-7E0376A62BC0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4055572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pic>
        <p:nvPicPr>
          <p:cNvPr id="10" name="Picture 9" descr="Graphical user interface, text, application, Word, email&#10;&#10;Description automatically generated">
            <a:extLst>
              <a:ext uri="{FF2B5EF4-FFF2-40B4-BE49-F238E27FC236}">
                <a16:creationId xmlns:a16="http://schemas.microsoft.com/office/drawing/2014/main" id="{5F0E480B-9FA7-12E6-16D0-AA4772BEC5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75" r="1768"/>
          <a:stretch/>
        </p:blipFill>
        <p:spPr>
          <a:xfrm>
            <a:off x="1410926" y="790200"/>
            <a:ext cx="9370148" cy="5277600"/>
          </a:xfrm>
          <a:prstGeom prst="roundRect">
            <a:avLst>
              <a:gd name="adj" fmla="val 3052"/>
            </a:avLst>
          </a:prstGeom>
          <a:ln w="19050">
            <a:solidFill>
              <a:srgbClr val="E7ECEB"/>
            </a:solidFill>
          </a:ln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31B95F5C-83B0-11AD-6812-603F3730CDB2}"/>
              </a:ext>
            </a:extLst>
          </p:cNvPr>
          <p:cNvSpPr txBox="1">
            <a:spLocks/>
          </p:cNvSpPr>
          <p:nvPr/>
        </p:nvSpPr>
        <p:spPr>
          <a:xfrm>
            <a:off x="1363250" y="5922471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style.tidyverse.org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index.html</a:t>
            </a:r>
            <a:endParaRPr lang="en-US" sz="1200" u="sng" dirty="0">
              <a:solidFill>
                <a:srgbClr val="76A9DC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6" name="Subtitle 3">
            <a:extLst>
              <a:ext uri="{FF2B5EF4-FFF2-40B4-BE49-F238E27FC236}">
                <a16:creationId xmlns:a16="http://schemas.microsoft.com/office/drawing/2014/main" id="{E1D0AD42-7EC7-D99F-3AAA-10514061431F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4030702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DD1E9A-B168-6D77-95B9-D1C4C580D648}"/>
              </a:ext>
            </a:extLst>
          </p:cNvPr>
          <p:cNvSpPr txBox="1">
            <a:spLocks/>
          </p:cNvSpPr>
          <p:nvPr/>
        </p:nvSpPr>
        <p:spPr>
          <a:xfrm>
            <a:off x="1363250" y="5922471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style.tidyverse.org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index.html</a:t>
            </a:r>
            <a:endParaRPr lang="en-US" sz="1200" u="sng" dirty="0">
              <a:solidFill>
                <a:srgbClr val="76A9DC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2CD4AC3-F363-A409-18E6-74CC9E61C7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34" r="1330"/>
          <a:stretch/>
        </p:blipFill>
        <p:spPr>
          <a:xfrm>
            <a:off x="1360169" y="790200"/>
            <a:ext cx="9471663" cy="5277600"/>
          </a:xfrm>
          <a:prstGeom prst="roundRect">
            <a:avLst>
              <a:gd name="adj" fmla="val 2877"/>
            </a:avLst>
          </a:prstGeom>
          <a:ln w="19050">
            <a:solidFill>
              <a:srgbClr val="E7ECEB"/>
            </a:solidFill>
          </a:ln>
        </p:spPr>
      </p:pic>
      <p:sp>
        <p:nvSpPr>
          <p:cNvPr id="6" name="Subtitle 3">
            <a:extLst>
              <a:ext uri="{FF2B5EF4-FFF2-40B4-BE49-F238E27FC236}">
                <a16:creationId xmlns:a16="http://schemas.microsoft.com/office/drawing/2014/main" id="{D54D2AA7-B56D-6E0B-AC54-0B9A1B430F7F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3119705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B90DBB-6F03-2253-A866-2F0A252704F0}"/>
              </a:ext>
            </a:extLst>
          </p:cNvPr>
          <p:cNvSpPr/>
          <p:nvPr/>
        </p:nvSpPr>
        <p:spPr>
          <a:xfrm>
            <a:off x="-109976" y="-49651"/>
            <a:ext cx="12403394" cy="6685936"/>
          </a:xfrm>
          <a:prstGeom prst="rect">
            <a:avLst/>
          </a:prstGeom>
          <a:gradFill flip="none" rotWithShape="1">
            <a:gsLst>
              <a:gs pos="0">
                <a:srgbClr val="F3F6F5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D33654-FB57-8047-B7FA-D74D9C16B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592" y="82244"/>
            <a:ext cx="10515600" cy="59454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253742"/>
                </a:solidFill>
                <a:latin typeface="Source Sans Pro SemiBold" panose="020B0503030403020204" pitchFamily="34" charset="0"/>
                <a:ea typeface="Source Sans Pro" panose="020B0503030403020204" pitchFamily="34" charset="0"/>
              </a:rPr>
              <a:t>Code Organisation and Styling</a:t>
            </a:r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722C6BD5-74C6-A9AE-45C2-09EB2D048445}"/>
              </a:ext>
            </a:extLst>
          </p:cNvPr>
          <p:cNvSpPr txBox="1">
            <a:spLocks/>
          </p:cNvSpPr>
          <p:nvPr/>
        </p:nvSpPr>
        <p:spPr>
          <a:xfrm>
            <a:off x="9867125" y="6656208"/>
            <a:ext cx="2883059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Robert Fletcher     |     raf69@medschl.cam.ac.uk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DD1E9A-B168-6D77-95B9-D1C4C580D648}"/>
              </a:ext>
            </a:extLst>
          </p:cNvPr>
          <p:cNvSpPr txBox="1">
            <a:spLocks/>
          </p:cNvSpPr>
          <p:nvPr/>
        </p:nvSpPr>
        <p:spPr>
          <a:xfrm>
            <a:off x="1363250" y="5922471"/>
            <a:ext cx="7531252" cy="594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https://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style.tidyverse.org</a:t>
            </a:r>
            <a:r>
              <a:rPr lang="en-US" sz="1200" u="sng" dirty="0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en-US" sz="1200" u="sng" dirty="0" err="1">
                <a:solidFill>
                  <a:srgbClr val="76A9DC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index.html</a:t>
            </a:r>
            <a:endParaRPr lang="en-US" sz="1200" u="sng" dirty="0">
              <a:solidFill>
                <a:srgbClr val="76A9DC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306CC87-1260-0035-A3A3-7C50F62727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747" r="1571"/>
          <a:stretch/>
        </p:blipFill>
        <p:spPr>
          <a:xfrm>
            <a:off x="1387089" y="790200"/>
            <a:ext cx="9417822" cy="5277600"/>
          </a:xfrm>
          <a:prstGeom prst="roundRect">
            <a:avLst>
              <a:gd name="adj" fmla="val 3280"/>
            </a:avLst>
          </a:prstGeom>
          <a:ln w="19050">
            <a:solidFill>
              <a:srgbClr val="E7ECEB"/>
            </a:solidFill>
          </a:ln>
        </p:spPr>
      </p:pic>
      <p:sp>
        <p:nvSpPr>
          <p:cNvPr id="7" name="Subtitle 3">
            <a:extLst>
              <a:ext uri="{FF2B5EF4-FFF2-40B4-BE49-F238E27FC236}">
                <a16:creationId xmlns:a16="http://schemas.microsoft.com/office/drawing/2014/main" id="{94542C70-D234-B22A-F048-BFA53AB8479E}"/>
              </a:ext>
            </a:extLst>
          </p:cNvPr>
          <p:cNvSpPr txBox="1">
            <a:spLocks/>
          </p:cNvSpPr>
          <p:nvPr/>
        </p:nvSpPr>
        <p:spPr>
          <a:xfrm>
            <a:off x="3928263" y="6656208"/>
            <a:ext cx="4335476" cy="20313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" dirty="0">
                <a:solidFill>
                  <a:srgbClr val="748695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Helvetica Neue" panose="02000503000000020004" pitchFamily="2" charset="0"/>
              </a:rPr>
              <a:t>MPhil Population Health Sciences  |  Advanced Biostatistics for Epidemiology</a:t>
            </a:r>
          </a:p>
        </p:txBody>
      </p:sp>
    </p:spTree>
    <p:extLst>
      <p:ext uri="{BB962C8B-B14F-4D97-AF65-F5344CB8AC3E}">
        <p14:creationId xmlns:p14="http://schemas.microsoft.com/office/powerpoint/2010/main" val="1859659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8683</TotalTime>
  <Words>698</Words>
  <Application>Microsoft Macintosh PowerPoint</Application>
  <PresentationFormat>Widescreen</PresentationFormat>
  <Paragraphs>118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</vt:lpstr>
      <vt:lpstr>Calibri Light</vt:lpstr>
      <vt:lpstr>Helvetica Neue Light</vt:lpstr>
      <vt:lpstr>Helvetica Neue Medium</vt:lpstr>
      <vt:lpstr>Menlo</vt:lpstr>
      <vt:lpstr>Source Sans Pro</vt:lpstr>
      <vt:lpstr>Source Sans Pro SemiBold</vt:lpstr>
      <vt:lpstr>Wingdings</vt:lpstr>
      <vt:lpstr>Office Theme</vt:lpstr>
      <vt:lpstr>PowerPoint Presentation</vt:lpstr>
      <vt:lpstr>PowerPoint Presentation</vt:lpstr>
      <vt:lpstr>Project Organisation</vt:lpstr>
      <vt:lpstr>Project Organisation</vt:lpstr>
      <vt:lpstr>Project Organisation</vt:lpstr>
      <vt:lpstr>Project Organisation</vt:lpstr>
      <vt:lpstr>Code Organisation and Styling</vt:lpstr>
      <vt:lpstr>Code Organisation and Styling</vt:lpstr>
      <vt:lpstr>Code Organisation and Styling</vt:lpstr>
      <vt:lpstr>Code Organisation and Styling</vt:lpstr>
      <vt:lpstr>Code Organisation and Styling</vt:lpstr>
      <vt:lpstr>Reproducibility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Assessment of the burden, causes, and consequences of specific heart failure phenotypes in diverse populations</dc:title>
  <dc:creator>Robert Fletcher</dc:creator>
  <cp:lastModifiedBy>Robert Fletcher</cp:lastModifiedBy>
  <cp:revision>20</cp:revision>
  <dcterms:created xsi:type="dcterms:W3CDTF">2022-01-07T16:10:41Z</dcterms:created>
  <dcterms:modified xsi:type="dcterms:W3CDTF">2023-01-21T13:03:24Z</dcterms:modified>
</cp:coreProperties>
</file>

<file path=docProps/thumbnail.jpeg>
</file>